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6858000" cx="12192000"/>
  <p:notesSz cx="6858000" cy="9144000"/>
  <p:embeddedFontLst>
    <p:embeddedFont>
      <p:font typeface="Garamon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48" roundtripDataSignature="AMtx7mgkFq4PRHze9sO1w7cIGJ77bEAF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Garamond-regular.fnt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Garamond-italic.fntdata"/><Relationship Id="rId23" Type="http://schemas.openxmlformats.org/officeDocument/2006/relationships/slide" Target="slides/slide18.xml"/><Relationship Id="rId45" Type="http://schemas.openxmlformats.org/officeDocument/2006/relationships/font" Target="fonts/Garamon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customschemas.google.com/relationships/presentationmetadata" Target="metadata"/><Relationship Id="rId25" Type="http://schemas.openxmlformats.org/officeDocument/2006/relationships/slide" Target="slides/slide20.xml"/><Relationship Id="rId47" Type="http://schemas.openxmlformats.org/officeDocument/2006/relationships/font" Target="fonts/Garamond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131d35ad0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131d35ad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9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descr="HD-PanelTitleR1.png" id="18" name="Google Shape;18;p3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39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HDRibbonTitle-UniformTrim.png" id="20" name="Google Shape;20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DRibbonTitle-UniformTrim.png" id="21" name="Google Shape;21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39"/>
          <p:cNvSpPr txBox="1"/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9"/>
          <p:cNvSpPr txBox="1"/>
          <p:nvPr>
            <p:ph idx="1" type="subTitle"/>
          </p:nvPr>
        </p:nvSpPr>
        <p:spPr>
          <a:xfrm>
            <a:off x="2692398" y="3657597"/>
            <a:ext cx="6815669" cy="1320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41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3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207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84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61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39"/>
          <p:cNvSpPr txBox="1"/>
          <p:nvPr>
            <p:ph idx="10" type="dt"/>
          </p:nvPr>
        </p:nvSpPr>
        <p:spPr>
          <a:xfrm>
            <a:off x="7983232" y="5037663"/>
            <a:ext cx="89746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9"/>
          <p:cNvSpPr txBox="1"/>
          <p:nvPr>
            <p:ph idx="11" type="ftr"/>
          </p:nvPr>
        </p:nvSpPr>
        <p:spPr>
          <a:xfrm>
            <a:off x="2692397" y="5037663"/>
            <a:ext cx="5214635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9"/>
          <p:cNvSpPr txBox="1"/>
          <p:nvPr>
            <p:ph idx="12" type="sldNum"/>
          </p:nvPr>
        </p:nvSpPr>
        <p:spPr>
          <a:xfrm>
            <a:off x="8956900" y="5037663"/>
            <a:ext cx="55116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" name="Google Shape;27;p39"/>
          <p:cNvCxnSpPr/>
          <p:nvPr/>
        </p:nvCxnSpPr>
        <p:spPr>
          <a:xfrm>
            <a:off x="2692399" y="3522131"/>
            <a:ext cx="681566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8"/>
          <p:cNvSpPr txBox="1"/>
          <p:nvPr>
            <p:ph type="title"/>
          </p:nvPr>
        </p:nvSpPr>
        <p:spPr>
          <a:xfrm>
            <a:off x="1295401" y="4815415"/>
            <a:ext cx="960966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8"/>
          <p:cNvSpPr/>
          <p:nvPr>
            <p:ph idx="2" type="pic"/>
          </p:nvPr>
        </p:nvSpPr>
        <p:spPr>
          <a:xfrm>
            <a:off x="1041427" y="1041399"/>
            <a:ext cx="10105972" cy="3335869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8" name="Google Shape;88;p48"/>
          <p:cNvSpPr txBox="1"/>
          <p:nvPr>
            <p:ph idx="1" type="body"/>
          </p:nvPr>
        </p:nvSpPr>
        <p:spPr>
          <a:xfrm>
            <a:off x="1295401" y="5382153"/>
            <a:ext cx="960966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280"/>
              </a:spcBef>
              <a:spcAft>
                <a:spcPts val="0"/>
              </a:spcAft>
              <a:buSzPts val="161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89" name="Google Shape;89;p48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8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8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/>
          <p:nvPr>
            <p:ph type="title"/>
          </p:nvPr>
        </p:nvSpPr>
        <p:spPr>
          <a:xfrm>
            <a:off x="1303868" y="982132"/>
            <a:ext cx="9592732" cy="29548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9"/>
          <p:cNvSpPr txBox="1"/>
          <p:nvPr>
            <p:ph idx="1" type="body"/>
          </p:nvPr>
        </p:nvSpPr>
        <p:spPr>
          <a:xfrm>
            <a:off x="1303868" y="4343399"/>
            <a:ext cx="9592732" cy="153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5" name="Google Shape;95;p49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9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9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8" name="Google Shape;98;p49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0"/>
          <p:cNvSpPr txBox="1"/>
          <p:nvPr>
            <p:ph type="title"/>
          </p:nvPr>
        </p:nvSpPr>
        <p:spPr>
          <a:xfrm>
            <a:off x="1446213" y="982132"/>
            <a:ext cx="9296398" cy="2370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50"/>
          <p:cNvSpPr txBox="1"/>
          <p:nvPr>
            <p:ph idx="1" type="body"/>
          </p:nvPr>
        </p:nvSpPr>
        <p:spPr>
          <a:xfrm>
            <a:off x="1674812" y="3352800"/>
            <a:ext cx="8839202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300"/>
              <a:buFont typeface="Garamond"/>
              <a:buNone/>
              <a:defRPr sz="20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Font typeface="Garamond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Font typeface="Garamond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Font typeface="Garamond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Font typeface="Garamond"/>
              <a:buNone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02" name="Google Shape;102;p50"/>
          <p:cNvSpPr txBox="1"/>
          <p:nvPr>
            <p:ph idx="2" type="body"/>
          </p:nvPr>
        </p:nvSpPr>
        <p:spPr>
          <a:xfrm>
            <a:off x="1295401" y="4343399"/>
            <a:ext cx="9609666" cy="153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3" name="Google Shape;103;p50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50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50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50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07" name="Google Shape;107;p50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08" name="Google Shape;108;p50"/>
          <p:cNvCxnSpPr/>
          <p:nvPr/>
        </p:nvCxnSpPr>
        <p:spPr>
          <a:xfrm>
            <a:off x="1396169" y="4140199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1"/>
          <p:cNvSpPr txBox="1"/>
          <p:nvPr>
            <p:ph type="title"/>
          </p:nvPr>
        </p:nvSpPr>
        <p:spPr>
          <a:xfrm>
            <a:off x="1295402" y="3308581"/>
            <a:ext cx="9609668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51"/>
          <p:cNvSpPr txBox="1"/>
          <p:nvPr>
            <p:ph idx="1" type="body"/>
          </p:nvPr>
        </p:nvSpPr>
        <p:spPr>
          <a:xfrm>
            <a:off x="1295401" y="4777381"/>
            <a:ext cx="9609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51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51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5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2"/>
          <p:cNvSpPr txBox="1"/>
          <p:nvPr>
            <p:ph type="title"/>
          </p:nvPr>
        </p:nvSpPr>
        <p:spPr>
          <a:xfrm>
            <a:off x="1446213" y="982132"/>
            <a:ext cx="9296398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2"/>
          <p:cNvSpPr txBox="1"/>
          <p:nvPr>
            <p:ph idx="1" type="body"/>
          </p:nvPr>
        </p:nvSpPr>
        <p:spPr>
          <a:xfrm>
            <a:off x="1295401" y="3639312"/>
            <a:ext cx="9609668" cy="8869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8" name="Google Shape;118;p52"/>
          <p:cNvSpPr txBox="1"/>
          <p:nvPr>
            <p:ph idx="2" type="body"/>
          </p:nvPr>
        </p:nvSpPr>
        <p:spPr>
          <a:xfrm>
            <a:off x="1295401" y="4529667"/>
            <a:ext cx="9609668" cy="1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52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52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52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52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endParaRPr/>
          </a:p>
        </p:txBody>
      </p:sp>
      <p:sp>
        <p:nvSpPr>
          <p:cNvPr id="123" name="Google Shape;123;p5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</a:t>
            </a:r>
            <a:endParaRPr/>
          </a:p>
        </p:txBody>
      </p:sp>
      <p:cxnSp>
        <p:nvCxnSpPr>
          <p:cNvPr id="124" name="Google Shape;124;p52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3"/>
          <p:cNvSpPr txBox="1"/>
          <p:nvPr>
            <p:ph type="title"/>
          </p:nvPr>
        </p:nvSpPr>
        <p:spPr>
          <a:xfrm>
            <a:off x="1295401" y="982132"/>
            <a:ext cx="9609666" cy="2243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53"/>
          <p:cNvSpPr txBox="1"/>
          <p:nvPr>
            <p:ph idx="1" type="body"/>
          </p:nvPr>
        </p:nvSpPr>
        <p:spPr>
          <a:xfrm>
            <a:off x="1295401" y="3630168"/>
            <a:ext cx="9609668" cy="841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3220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53"/>
          <p:cNvSpPr txBox="1"/>
          <p:nvPr>
            <p:ph idx="2" type="body"/>
          </p:nvPr>
        </p:nvSpPr>
        <p:spPr>
          <a:xfrm>
            <a:off x="1295400" y="4470399"/>
            <a:ext cx="9609670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9" name="Google Shape;129;p5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53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53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2" name="Google Shape;132;p53"/>
          <p:cNvCxnSpPr/>
          <p:nvPr/>
        </p:nvCxnSpPr>
        <p:spPr>
          <a:xfrm>
            <a:off x="1396169" y="3429000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4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54"/>
          <p:cNvSpPr txBox="1"/>
          <p:nvPr>
            <p:ph idx="1" type="body"/>
          </p:nvPr>
        </p:nvSpPr>
        <p:spPr>
          <a:xfrm rot="5400000">
            <a:off x="4436531" y="-584198"/>
            <a:ext cx="3318936" cy="9601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36" name="Google Shape;136;p54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54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54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9" name="Google Shape;139;p54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5"/>
          <p:cNvSpPr txBox="1"/>
          <p:nvPr>
            <p:ph type="title"/>
          </p:nvPr>
        </p:nvSpPr>
        <p:spPr>
          <a:xfrm rot="5400000">
            <a:off x="7497936" y="2483551"/>
            <a:ext cx="4893735" cy="1890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55"/>
          <p:cNvSpPr txBox="1"/>
          <p:nvPr>
            <p:ph idx="1" type="body"/>
          </p:nvPr>
        </p:nvSpPr>
        <p:spPr>
          <a:xfrm rot="5400000">
            <a:off x="2565043" y="-287514"/>
            <a:ext cx="4893734" cy="7433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143" name="Google Shape;143;p55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55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55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" name="Google Shape;146;p55"/>
          <p:cNvCxnSpPr/>
          <p:nvPr/>
        </p:nvCxnSpPr>
        <p:spPr>
          <a:xfrm>
            <a:off x="8863890" y="990600"/>
            <a:ext cx="0" cy="4876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40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" name="Google Shape;30;p40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0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32" name="Google Shape;32;p40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0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0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1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1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1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2"/>
          <p:cNvSpPr txBox="1"/>
          <p:nvPr>
            <p:ph type="title"/>
          </p:nvPr>
        </p:nvSpPr>
        <p:spPr>
          <a:xfrm>
            <a:off x="2015069" y="1752606"/>
            <a:ext cx="8158688" cy="18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2"/>
          <p:cNvSpPr txBox="1"/>
          <p:nvPr>
            <p:ph idx="1" type="body"/>
          </p:nvPr>
        </p:nvSpPr>
        <p:spPr>
          <a:xfrm>
            <a:off x="2015067" y="3846051"/>
            <a:ext cx="8158690" cy="9545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42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2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2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" name="Google Shape;45;p42"/>
          <p:cNvCxnSpPr/>
          <p:nvPr/>
        </p:nvCxnSpPr>
        <p:spPr>
          <a:xfrm>
            <a:off x="2012723" y="3710585"/>
            <a:ext cx="816338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43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43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3"/>
          <p:cNvSpPr txBox="1"/>
          <p:nvPr>
            <p:ph idx="1" type="body"/>
          </p:nvPr>
        </p:nvSpPr>
        <p:spPr>
          <a:xfrm>
            <a:off x="1298448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50" name="Google Shape;50;p43"/>
          <p:cNvSpPr txBox="1"/>
          <p:nvPr>
            <p:ph idx="2" type="body"/>
          </p:nvPr>
        </p:nvSpPr>
        <p:spPr>
          <a:xfrm>
            <a:off x="6181344" y="2560320"/>
            <a:ext cx="4718304" cy="33101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51" name="Google Shape;51;p43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3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3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4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4"/>
          <p:cNvSpPr txBox="1"/>
          <p:nvPr>
            <p:ph idx="1" type="body"/>
          </p:nvPr>
        </p:nvSpPr>
        <p:spPr>
          <a:xfrm>
            <a:off x="129540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72"/>
              </a:spcBef>
              <a:spcAft>
                <a:spcPts val="0"/>
              </a:spcAft>
              <a:buSzPts val="3220"/>
              <a:buNone/>
              <a:defRPr b="0" sz="2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b="1" sz="1600"/>
            </a:lvl9pPr>
          </a:lstStyle>
          <a:p/>
        </p:txBody>
      </p:sp>
      <p:sp>
        <p:nvSpPr>
          <p:cNvPr id="57" name="Google Shape;57;p44"/>
          <p:cNvSpPr txBox="1"/>
          <p:nvPr>
            <p:ph idx="2" type="body"/>
          </p:nvPr>
        </p:nvSpPr>
        <p:spPr>
          <a:xfrm>
            <a:off x="129540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58" name="Google Shape;58;p44"/>
          <p:cNvSpPr txBox="1"/>
          <p:nvPr>
            <p:ph idx="3" type="body"/>
          </p:nvPr>
        </p:nvSpPr>
        <p:spPr>
          <a:xfrm>
            <a:off x="6180670" y="2658533"/>
            <a:ext cx="471830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72"/>
              </a:spcBef>
              <a:spcAft>
                <a:spcPts val="0"/>
              </a:spcAft>
              <a:buSzPts val="3220"/>
              <a:buNone/>
              <a:defRPr b="0" sz="28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3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207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840"/>
              <a:buNone/>
              <a:defRPr b="1" sz="1600"/>
            </a:lvl9pPr>
          </a:lstStyle>
          <a:p/>
        </p:txBody>
      </p:sp>
      <p:sp>
        <p:nvSpPr>
          <p:cNvPr id="59" name="Google Shape;59;p44"/>
          <p:cNvSpPr txBox="1"/>
          <p:nvPr>
            <p:ph idx="4" type="body"/>
          </p:nvPr>
        </p:nvSpPr>
        <p:spPr>
          <a:xfrm>
            <a:off x="6180670" y="3243262"/>
            <a:ext cx="4718304" cy="26326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60" name="Google Shape;60;p44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4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4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3" name="Google Shape;63;p44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5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5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5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5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" name="Google Shape;69;p45"/>
          <p:cNvCxnSpPr/>
          <p:nvPr/>
        </p:nvCxnSpPr>
        <p:spPr>
          <a:xfrm>
            <a:off x="1396169" y="2421466"/>
            <a:ext cx="94072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6"/>
          <p:cNvSpPr txBox="1"/>
          <p:nvPr>
            <p:ph type="title"/>
          </p:nvPr>
        </p:nvSpPr>
        <p:spPr>
          <a:xfrm>
            <a:off x="1293811" y="1388534"/>
            <a:ext cx="371845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6"/>
          <p:cNvSpPr txBox="1"/>
          <p:nvPr>
            <p:ph idx="1" type="body"/>
          </p:nvPr>
        </p:nvSpPr>
        <p:spPr>
          <a:xfrm>
            <a:off x="5418668" y="982131"/>
            <a:ext cx="5469466" cy="4893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indent="-360044" lvl="1" marL="914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indent="-360044" lvl="2" marL="1371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indent="-360044" lvl="3" marL="18288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indent="-360045" lvl="4" marL="22860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indent="-360045" lvl="5" marL="27432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indent="-360045" lvl="6" marL="32004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indent="-360045" lvl="7" marL="3657600" algn="l"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indent="-360045" lvl="8" marL="4114800" algn="l"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/>
        </p:txBody>
      </p:sp>
      <p:sp>
        <p:nvSpPr>
          <p:cNvPr id="73" name="Google Shape;73;p46"/>
          <p:cNvSpPr txBox="1"/>
          <p:nvPr>
            <p:ph idx="2" type="body"/>
          </p:nvPr>
        </p:nvSpPr>
        <p:spPr>
          <a:xfrm>
            <a:off x="1293811" y="3031065"/>
            <a:ext cx="3718455" cy="2438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20"/>
              </a:spcBef>
              <a:spcAft>
                <a:spcPts val="0"/>
              </a:spcAft>
              <a:buSzPts val="184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74" name="Google Shape;74;p46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6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6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7" name="Google Shape;77;p46"/>
          <p:cNvCxnSpPr/>
          <p:nvPr/>
        </p:nvCxnSpPr>
        <p:spPr>
          <a:xfrm>
            <a:off x="1396169" y="2912533"/>
            <a:ext cx="3514498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7"/>
          <p:cNvSpPr txBox="1"/>
          <p:nvPr>
            <p:ph type="title"/>
          </p:nvPr>
        </p:nvSpPr>
        <p:spPr>
          <a:xfrm>
            <a:off x="1295399" y="1883832"/>
            <a:ext cx="6241816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7"/>
          <p:cNvSpPr/>
          <p:nvPr>
            <p:ph idx="2" type="pic"/>
          </p:nvPr>
        </p:nvSpPr>
        <p:spPr>
          <a:xfrm>
            <a:off x="8094831" y="1041400"/>
            <a:ext cx="3063347" cy="4775200"/>
          </a:xfrm>
          <a:prstGeom prst="roundRect">
            <a:avLst>
              <a:gd fmla="val 0" name="adj"/>
            </a:avLst>
          </a:prstGeom>
          <a:noFill/>
          <a:ln cap="flat" cmpd="thickThin" w="571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1" name="Google Shape;81;p47"/>
          <p:cNvSpPr txBox="1"/>
          <p:nvPr>
            <p:ph idx="1" type="body"/>
          </p:nvPr>
        </p:nvSpPr>
        <p:spPr>
          <a:xfrm>
            <a:off x="1295399" y="3255432"/>
            <a:ext cx="6241816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07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/>
        </p:txBody>
      </p:sp>
      <p:sp>
        <p:nvSpPr>
          <p:cNvPr id="82" name="Google Shape;82;p47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7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7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9.jpg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6.xml"/><Relationship Id="rId6" Type="http://schemas.openxmlformats.org/officeDocument/2006/relationships/slideLayout" Target="../slideLayouts/slideLayout3.xml"/><Relationship Id="rId1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38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descr="HD-PanelContent.png" id="7" name="Google Shape;7;p3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88825" cy="6856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8;p3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HDRibbonContent-UniformTrim.png" id="9" name="Google Shape;9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DRibbonContent-UniformTrim.png" id="10" name="Google Shape;10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1;p38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  <a:defRPr b="0" i="0" sz="4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38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386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Char char="•"/>
              <a:defRPr b="0" i="0" sz="2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7465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b="0" i="0" sz="20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60044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4543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30835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30835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330835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330834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330834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b="0" i="0" sz="1400" u="none" cap="none" strike="noStrik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3" name="Google Shape;13;p38"/>
          <p:cNvSpPr txBox="1"/>
          <p:nvPr>
            <p:ph idx="10" type="dt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4" name="Google Shape;14;p38"/>
          <p:cNvSpPr txBox="1"/>
          <p:nvPr>
            <p:ph idx="11" type="ftr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5" name="Google Shape;15;p38"/>
          <p:cNvSpPr txBox="1"/>
          <p:nvPr>
            <p:ph idx="12" type="sldNum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"/>
          <p:cNvSpPr txBox="1"/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</a:pPr>
            <a:r>
              <a:rPr lang="en-US"/>
              <a:t>Data Visualization Lab</a:t>
            </a:r>
            <a:endParaRPr/>
          </a:p>
        </p:txBody>
      </p:sp>
      <p:sp>
        <p:nvSpPr>
          <p:cNvPr id="152" name="Google Shape;152;p1"/>
          <p:cNvSpPr txBox="1"/>
          <p:nvPr>
            <p:ph idx="1" type="subTitle"/>
          </p:nvPr>
        </p:nvSpPr>
        <p:spPr>
          <a:xfrm>
            <a:off x="2692398" y="3657597"/>
            <a:ext cx="6815669" cy="1320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sz="2800"/>
              <a:t>Terms, Concepts, and Definitions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302" y="1225485"/>
            <a:ext cx="10506411" cy="4569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br>
              <a:rPr lang="en-US"/>
            </a:br>
            <a:r>
              <a:rPr lang="en-US"/>
              <a:t>Visual illustrations of the different types of correlations:</a:t>
            </a:r>
            <a:br>
              <a:rPr lang="en-US"/>
            </a:br>
            <a:endParaRPr/>
          </a:p>
        </p:txBody>
      </p:sp>
      <p:sp>
        <p:nvSpPr>
          <p:cNvPr id="211" name="Google Shape;211;p11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Font typeface="Garamond"/>
              <a:buAutoNum type="arabicPeriod"/>
            </a:pPr>
            <a:r>
              <a:rPr b="1" lang="en-US"/>
              <a:t>Positive Correlation</a:t>
            </a:r>
            <a:r>
              <a:rPr lang="en-US"/>
              <a:t>: The first plot shows how the points are scattered closely along an upward-sloping line, indicating a positive correlation.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Font typeface="Garamond"/>
              <a:buAutoNum type="arabicPeriod"/>
            </a:pPr>
            <a:r>
              <a:rPr b="1" lang="en-US"/>
              <a:t>Negative Correlation</a:t>
            </a:r>
            <a:r>
              <a:rPr lang="en-US"/>
              <a:t>: The second plot illustrates a downward-sloping line where the points are aligned, representing a negative correlation.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Font typeface="Garamond"/>
              <a:buAutoNum type="arabicPeriod"/>
            </a:pPr>
            <a:r>
              <a:rPr b="1" lang="en-US"/>
              <a:t>No Correlation</a:t>
            </a:r>
            <a:r>
              <a:rPr lang="en-US"/>
              <a:t>: The third plot shows points scattered randomly, indicating no clear relationship between the variables.</a:t>
            </a:r>
            <a:endParaRPr/>
          </a:p>
          <a:p>
            <a:pPr indent="-110490" lvl="0" marL="28575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Part B : Q2 </a:t>
            </a:r>
            <a:endParaRPr/>
          </a:p>
        </p:txBody>
      </p:sp>
      <p:sp>
        <p:nvSpPr>
          <p:cNvPr id="217" name="Google Shape;217;p12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Linear Regression Model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"/>
          <p:cNvSpPr txBox="1"/>
          <p:nvPr>
            <p:ph type="ctrTitle"/>
          </p:nvPr>
        </p:nvSpPr>
        <p:spPr>
          <a:xfrm>
            <a:off x="2692398" y="1871131"/>
            <a:ext cx="6815669" cy="15155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Garamond"/>
              <a:buNone/>
            </a:pPr>
            <a:r>
              <a:rPr lang="en-US"/>
              <a:t>Machine Learning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Definition</a:t>
            </a:r>
            <a:endParaRPr/>
          </a:p>
        </p:txBody>
      </p:sp>
      <p:sp>
        <p:nvSpPr>
          <p:cNvPr id="228" name="Google Shape;228;p14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Machine learning uses algorithms to analyze data, identify patterns, and make decisions. The more data a machine learning system is exposed to, the better it performs. 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Categories</a:t>
            </a:r>
            <a:endParaRPr/>
          </a:p>
        </p:txBody>
      </p:sp>
      <p:pic>
        <p:nvPicPr>
          <p:cNvPr id="234" name="Google Shape;234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4121" y="982132"/>
            <a:ext cx="7032424" cy="5191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lang="en-US"/>
              <a:t>Difference between Classification and Regression</a:t>
            </a:r>
            <a:endParaRPr/>
          </a:p>
        </p:txBody>
      </p:sp>
      <p:pic>
        <p:nvPicPr>
          <p:cNvPr id="240" name="Google Shape;240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5483" y="2481223"/>
            <a:ext cx="6721034" cy="3780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746" y="1473798"/>
            <a:ext cx="10720862" cy="3787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4826" y="2431229"/>
            <a:ext cx="6262347" cy="2066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9"/>
          <p:cNvSpPr txBox="1"/>
          <p:nvPr>
            <p:ph type="title"/>
          </p:nvPr>
        </p:nvSpPr>
        <p:spPr>
          <a:xfrm>
            <a:off x="838200" y="628310"/>
            <a:ext cx="10515600" cy="8720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Prediction Data looks like this:</a:t>
            </a:r>
            <a:endParaRPr/>
          </a:p>
        </p:txBody>
      </p:sp>
      <p:pic>
        <p:nvPicPr>
          <p:cNvPr id="256" name="Google Shape;256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1234" y="1500314"/>
            <a:ext cx="5525196" cy="467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Part B – Question 1</a:t>
            </a:r>
            <a:endParaRPr/>
          </a:p>
        </p:txBody>
      </p:sp>
      <p:sp>
        <p:nvSpPr>
          <p:cNvPr id="158" name="Google Shape;158;p2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Correlation Coefficient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8356" y="753035"/>
            <a:ext cx="8440274" cy="5305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8359" y="1466872"/>
            <a:ext cx="7422059" cy="461327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1"/>
          <p:cNvSpPr txBox="1"/>
          <p:nvPr/>
        </p:nvSpPr>
        <p:spPr>
          <a:xfrm>
            <a:off x="3893270" y="876693"/>
            <a:ext cx="484537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CLASSIFICATION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5162" y="674592"/>
            <a:ext cx="8969993" cy="5317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5362" y="771154"/>
            <a:ext cx="8421275" cy="5315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 txBox="1"/>
          <p:nvPr>
            <p:ph type="title"/>
          </p:nvPr>
        </p:nvSpPr>
        <p:spPr>
          <a:xfrm>
            <a:off x="1295402" y="982133"/>
            <a:ext cx="9601196" cy="1016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Linear Regression</a:t>
            </a:r>
            <a:endParaRPr/>
          </a:p>
        </p:txBody>
      </p:sp>
      <p:sp>
        <p:nvSpPr>
          <p:cNvPr id="283" name="Google Shape;283;p24"/>
          <p:cNvSpPr txBox="1"/>
          <p:nvPr>
            <p:ph idx="1" type="body"/>
          </p:nvPr>
        </p:nvSpPr>
        <p:spPr>
          <a:xfrm>
            <a:off x="1295401" y="2369741"/>
            <a:ext cx="9724533" cy="36933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Linear Regression?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statistical method to model the relationship between a dependent variable and one or more independent variables.</a:t>
            </a:r>
            <a:endParaRPr/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 Linear Regression (one independent variable)</a:t>
            </a:r>
            <a:endParaRPr/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Multiple Linear Regression (multiple independent variables)</a:t>
            </a:r>
            <a:endParaRPr/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Applications: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Predictive modeling, trend analysis, finance, healthcare, etc.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b="1" lang="en-US"/>
              <a:t>Mathematical Background</a:t>
            </a:r>
            <a:br>
              <a:rPr b="1" lang="en-US"/>
            </a:br>
            <a:endParaRPr/>
          </a:p>
        </p:txBody>
      </p:sp>
      <p:sp>
        <p:nvSpPr>
          <p:cNvPr id="289" name="Google Shape;289;p25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Font typeface="Arial"/>
              <a:buChar char="•"/>
            </a:pPr>
            <a:r>
              <a:rPr b="1" lang="en-US"/>
              <a:t>Linear Equation:</a:t>
            </a:r>
            <a:r>
              <a:rPr lang="en-US"/>
              <a:t> Y=mX+b 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300"/>
              <a:buChar char="•"/>
            </a:pPr>
            <a:r>
              <a:rPr lang="en-US"/>
              <a:t>Y: Dependent variable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/>
              <a:t>X: Independent variable(s)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/>
              <a:t>m: Slope (coefficients in Python)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2300"/>
              <a:buFont typeface="Arial"/>
              <a:buChar char="•"/>
            </a:pPr>
            <a:r>
              <a:rPr lang="en-US"/>
              <a:t>b: Intercept (constant in Python)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Font typeface="Arial"/>
              <a:buChar char="•"/>
            </a:pPr>
            <a:r>
              <a:rPr b="1" lang="en-US"/>
              <a:t>Goal:</a:t>
            </a:r>
            <a:r>
              <a:rPr lang="en-US"/>
              <a:t> Minimize the sum of squared differences between actual and predicted values.</a:t>
            </a:r>
            <a:endParaRPr/>
          </a:p>
          <a:p>
            <a:pPr indent="-110490" lvl="0" marL="28575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Data Requirements</a:t>
            </a:r>
            <a:endParaRPr/>
          </a:p>
        </p:txBody>
      </p:sp>
      <p:sp>
        <p:nvSpPr>
          <p:cNvPr id="295" name="Google Shape;295;p26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60"/>
              <a:buNone/>
            </a:pPr>
            <a:r>
              <a:rPr b="1" lang="en-US"/>
              <a:t>Data Requirements: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Font typeface="Arial"/>
              <a:buChar char="•"/>
            </a:pPr>
            <a:r>
              <a:rPr lang="en-US"/>
              <a:t>Continuous dependent variable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Font typeface="Arial"/>
              <a:buChar char="•"/>
            </a:pPr>
            <a:r>
              <a:rPr lang="en-US"/>
              <a:t>Data without multicollinearity (for multiple regression)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Font typeface="Arial"/>
              <a:buChar char="•"/>
            </a:pPr>
            <a:r>
              <a:rPr lang="en-US"/>
              <a:t>Data with minimal outliers</a:t>
            </a:r>
            <a:endParaRPr/>
          </a:p>
          <a:p>
            <a:pPr indent="-110490" lvl="0" marL="28575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 txBox="1"/>
          <p:nvPr>
            <p:ph type="title"/>
          </p:nvPr>
        </p:nvSpPr>
        <p:spPr>
          <a:xfrm>
            <a:off x="838199" y="704490"/>
            <a:ext cx="10515600" cy="709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b="1" lang="en-US"/>
              <a:t>Linear Regression Example</a:t>
            </a:r>
            <a:endParaRPr b="1"/>
          </a:p>
        </p:txBody>
      </p:sp>
      <p:pic>
        <p:nvPicPr>
          <p:cNvPr id="301" name="Google Shape;301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5233" y="1442537"/>
            <a:ext cx="8921534" cy="4663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8231" y="886120"/>
            <a:ext cx="9364029" cy="4790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7723" y="1253331"/>
            <a:ext cx="8425692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Correlation Coefficient</a:t>
            </a:r>
            <a:endParaRPr/>
          </a:p>
        </p:txBody>
      </p:sp>
      <p:sp>
        <p:nvSpPr>
          <p:cNvPr id="164" name="Google Shape;164;p3"/>
          <p:cNvSpPr txBox="1"/>
          <p:nvPr>
            <p:ph idx="1" type="body"/>
          </p:nvPr>
        </p:nvSpPr>
        <p:spPr>
          <a:xfrm>
            <a:off x="1295401" y="2479249"/>
            <a:ext cx="9601196" cy="33966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220"/>
              <a:buNone/>
            </a:pPr>
            <a:r>
              <a:rPr lang="en-US" sz="2800"/>
              <a:t>The </a:t>
            </a:r>
            <a:r>
              <a:rPr b="1" lang="en-US" sz="2800"/>
              <a:t>correlation coefficient</a:t>
            </a:r>
            <a:r>
              <a:rPr lang="en-US" sz="2800"/>
              <a:t> is a statistical measure that expresses the strength and direction of the relationship between two variables. It is a crucial concept in data analysis, helping to understand how one variable might predict or relate to another.</a:t>
            </a:r>
            <a:endParaRPr sz="2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8598" y="869617"/>
            <a:ext cx="9154803" cy="4782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0662" y="1115620"/>
            <a:ext cx="9140435" cy="4671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0009" y="976917"/>
            <a:ext cx="8719593" cy="516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Machine learning Split : Train and Test data </a:t>
            </a:r>
            <a:endParaRPr/>
          </a:p>
        </p:txBody>
      </p:sp>
      <p:pic>
        <p:nvPicPr>
          <p:cNvPr id="332" name="Google Shape;332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3061" y="2121030"/>
            <a:ext cx="7537001" cy="3855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6844" y="903644"/>
            <a:ext cx="8484771" cy="5046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757" y="1052177"/>
            <a:ext cx="8678486" cy="4810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6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1613" y="3456274"/>
            <a:ext cx="3886200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 txBox="1"/>
          <p:nvPr/>
        </p:nvSpPr>
        <p:spPr>
          <a:xfrm>
            <a:off x="1329179" y="1669741"/>
            <a:ext cx="97944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A0C10"/>
                </a:solidFill>
                <a:latin typeface="Arial"/>
                <a:ea typeface="Arial"/>
                <a:cs typeface="Arial"/>
                <a:sym typeface="Arial"/>
              </a:rPr>
              <a:t>The error is the difference between the predicted output and the actual output.</a:t>
            </a:r>
            <a:endParaRPr sz="24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in Test Split - Explained in 5 Minutes | Python in Plain English" id="353" name="Google Shape;35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316" y="1027522"/>
            <a:ext cx="10791180" cy="5074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31d35ad02_0_0"/>
          <p:cNvSpPr txBox="1"/>
          <p:nvPr/>
        </p:nvSpPr>
        <p:spPr>
          <a:xfrm>
            <a:off x="916550" y="873425"/>
            <a:ext cx="10179300" cy="28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F-Test for Overall Model Significance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What is the F-Test?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The </a:t>
            </a:r>
            <a:r>
              <a:rPr b="1" lang="en-US" sz="1800">
                <a:solidFill>
                  <a:schemeClr val="dk1"/>
                </a:solidFill>
              </a:rPr>
              <a:t>F-test</a:t>
            </a:r>
            <a:r>
              <a:rPr lang="en-US" sz="1800">
                <a:solidFill>
                  <a:schemeClr val="dk1"/>
                </a:solidFill>
              </a:rPr>
              <a:t> is used to determine whether your regression model provides a better fit to the data Essentially, it tests if your independent variable (temperature) significantly improves the prediction of the dependent variable (efficiency).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The F-test confirms that including temperature in the model is much better than using no predictors at all.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br>
              <a:rPr b="1" lang="en-US"/>
            </a:br>
            <a:r>
              <a:rPr b="1" lang="en-US"/>
              <a:t>Types of Correlation</a:t>
            </a:r>
            <a:br>
              <a:rPr b="1" lang="en-US"/>
            </a:br>
            <a:endParaRPr/>
          </a:p>
        </p:txBody>
      </p:sp>
      <p:sp>
        <p:nvSpPr>
          <p:cNvPr id="170" name="Google Shape;170;p4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Font typeface="Garamond"/>
              <a:buAutoNum type="arabicPeriod"/>
            </a:pPr>
            <a:r>
              <a:rPr b="1" lang="en-US"/>
              <a:t>Positive Correlation</a:t>
            </a:r>
            <a:r>
              <a:rPr lang="en-US"/>
              <a:t>: As one variable increases, the other variable also increases. For example, height and weight often have a positive correlation.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Font typeface="Garamond"/>
              <a:buAutoNum type="arabicPeriod"/>
            </a:pPr>
            <a:r>
              <a:rPr b="1" lang="en-US"/>
              <a:t>Negative Correlation</a:t>
            </a:r>
            <a:r>
              <a:rPr lang="en-US"/>
              <a:t>: As one variable increases, the other decreases. For instance, the speed of a car and the time it takes to travel a fixed distance have a negative correlation.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Font typeface="Garamond"/>
              <a:buAutoNum type="arabicPeriod"/>
            </a:pPr>
            <a:r>
              <a:rPr b="1" lang="en-US"/>
              <a:t>No Correlation</a:t>
            </a:r>
            <a:r>
              <a:rPr lang="en-US"/>
              <a:t>: There's no relationship between the two variables. An example would be the correlation between shoe size and intelligence.</a:t>
            </a:r>
            <a:endParaRPr/>
          </a:p>
          <a:p>
            <a:pPr indent="-110490" lvl="0" marL="28575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b="1" lang="en-US"/>
              <a:t>Correlation Coefficient (r)</a:t>
            </a:r>
            <a:br>
              <a:rPr b="1" lang="en-US"/>
            </a:br>
            <a:endParaRPr/>
          </a:p>
        </p:txBody>
      </p:sp>
      <p:sp>
        <p:nvSpPr>
          <p:cNvPr id="176" name="Google Shape;176;p5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The </a:t>
            </a:r>
            <a:r>
              <a:rPr b="1" lang="en-US"/>
              <a:t>Pearson correlation coefficient</a:t>
            </a:r>
            <a:r>
              <a:rPr lang="en-US"/>
              <a:t> (denoted as </a:t>
            </a:r>
            <a:r>
              <a:rPr i="1" lang="en-US"/>
              <a:t>r</a:t>
            </a:r>
            <a:r>
              <a:rPr lang="en-US"/>
              <a:t>) is the most commonly used type. It can range between -1 and 1: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Font typeface="Arial"/>
              <a:buChar char="•"/>
            </a:pPr>
            <a:r>
              <a:rPr b="1" lang="en-US"/>
              <a:t>r = 1</a:t>
            </a:r>
            <a:r>
              <a:rPr lang="en-US"/>
              <a:t>: Perfect positive correlation.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Font typeface="Arial"/>
              <a:buChar char="•"/>
            </a:pPr>
            <a:r>
              <a:rPr b="1" lang="en-US"/>
              <a:t>r = -1</a:t>
            </a:r>
            <a:r>
              <a:rPr lang="en-US"/>
              <a:t>: Perfect negative correlation.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Font typeface="Arial"/>
              <a:buChar char="•"/>
            </a:pPr>
            <a:r>
              <a:rPr b="1" lang="en-US"/>
              <a:t>r = 0</a:t>
            </a:r>
            <a:r>
              <a:rPr lang="en-US"/>
              <a:t>: No correlation.</a:t>
            </a:r>
            <a:endParaRPr/>
          </a:p>
          <a:p>
            <a:pPr indent="-110490" lvl="0" marL="28575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lang="en-US"/>
              <a:t>Formula for Pearson’s Correlation Coefficient</a:t>
            </a:r>
            <a:endParaRPr/>
          </a:p>
        </p:txBody>
      </p:sp>
      <p:pic>
        <p:nvPicPr>
          <p:cNvPr id="182" name="Google Shape;182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5978" y="2214159"/>
            <a:ext cx="5306364" cy="3849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/>
              <a:t>Correlation Coefficient</a:t>
            </a:r>
            <a:endParaRPr/>
          </a:p>
        </p:txBody>
      </p:sp>
      <p:sp>
        <p:nvSpPr>
          <p:cNvPr id="188" name="Google Shape;188;p7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Char char="•"/>
            </a:pPr>
            <a:r>
              <a:rPr lang="en-US"/>
              <a:t>It is a numerical value that ranges from -1 to +1, where: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Font typeface="Arial"/>
              <a:buChar char="•"/>
            </a:pPr>
            <a:r>
              <a:rPr b="1" lang="en-US"/>
              <a:t>+1</a:t>
            </a:r>
            <a:r>
              <a:rPr lang="en-US"/>
              <a:t> indicates a perfect positive linear relationship: as one variable increases, the other increases as well.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Font typeface="Arial"/>
              <a:buChar char="•"/>
            </a:pPr>
            <a:r>
              <a:rPr b="1" lang="en-US"/>
              <a:t>0</a:t>
            </a:r>
            <a:r>
              <a:rPr lang="en-US"/>
              <a:t> indicates no linear relationship: changes in one variable do not predict changes in the other.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Font typeface="Arial"/>
              <a:buChar char="•"/>
            </a:pPr>
            <a:r>
              <a:rPr b="1" lang="en-US"/>
              <a:t>-1</a:t>
            </a:r>
            <a:r>
              <a:rPr lang="en-US"/>
              <a:t> indicates a perfect negative linear relationship: as one variable increases, the other decreases.</a:t>
            </a:r>
            <a:endParaRPr/>
          </a:p>
          <a:p>
            <a:pPr indent="-110490" lvl="0" marL="28575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t/>
            </a:r>
            <a:endParaRPr/>
          </a:p>
        </p:txBody>
      </p:sp>
      <p:sp>
        <p:nvSpPr>
          <p:cNvPr id="194" name="Google Shape;194;p8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Font typeface="Arial"/>
              <a:buChar char="•"/>
            </a:pPr>
            <a:r>
              <a:rPr lang="en-US"/>
              <a:t>Values: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Font typeface="Arial"/>
              <a:buChar char="•"/>
            </a:pPr>
            <a:r>
              <a:rPr lang="en-US"/>
              <a:t>r = 1 : perfect positive linear relationship.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Font typeface="Arial"/>
              <a:buChar char="•"/>
            </a:pPr>
            <a:r>
              <a:rPr lang="en-US"/>
              <a:t>r = 0 : no linear relationship.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Font typeface="Arial"/>
              <a:buChar char="•"/>
            </a:pPr>
            <a:r>
              <a:rPr lang="en-US"/>
              <a:t>r = −1: perfect negative linear relationship.</a:t>
            </a:r>
            <a:endParaRPr/>
          </a:p>
          <a:p>
            <a:pPr indent="-110490" lvl="0" marL="28575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/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rPr b="1" lang="en-US"/>
              <a:t>Diagrammatic Representation</a:t>
            </a:r>
            <a:br>
              <a:rPr b="1" lang="en-US"/>
            </a:br>
            <a:endParaRPr/>
          </a:p>
        </p:txBody>
      </p:sp>
      <p:sp>
        <p:nvSpPr>
          <p:cNvPr id="200" name="Google Shape;200;p9"/>
          <p:cNvSpPr txBox="1"/>
          <p:nvPr>
            <p:ph idx="1" type="body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760"/>
              <a:buFont typeface="Garamond"/>
              <a:buAutoNum type="arabicPeriod"/>
            </a:pPr>
            <a:r>
              <a:rPr b="1" lang="en-US"/>
              <a:t>Positive Correlation</a:t>
            </a:r>
            <a:r>
              <a:rPr lang="en-US"/>
              <a:t>: In a scatter plot, if the data points are closely aligned along an upward-sloping line, it indicates a positive correlation.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Font typeface="Garamond"/>
              <a:buAutoNum type="arabicPeriod"/>
            </a:pPr>
            <a:r>
              <a:rPr b="1" lang="en-US"/>
              <a:t>Negative Correlation</a:t>
            </a:r>
            <a:r>
              <a:rPr lang="en-US"/>
              <a:t>: If the data points are closely aligned along a downward-sloping line, it indicates a negative correlation.</a:t>
            </a:r>
            <a:endParaRPr/>
          </a:p>
          <a:p>
            <a:pPr indent="-285750" lvl="0" marL="285750" rtl="0" algn="l">
              <a:spcBef>
                <a:spcPts val="1080"/>
              </a:spcBef>
              <a:spcAft>
                <a:spcPts val="0"/>
              </a:spcAft>
              <a:buSzPts val="2760"/>
              <a:buFont typeface="Garamond"/>
              <a:buAutoNum type="arabicPeriod"/>
            </a:pPr>
            <a:r>
              <a:rPr b="1" lang="en-US"/>
              <a:t>No Correlation</a:t>
            </a:r>
            <a:r>
              <a:rPr lang="en-US"/>
              <a:t>: Data points scattered randomly, showing no discernible pattern, indicate no correlation.</a:t>
            </a:r>
            <a:endParaRPr/>
          </a:p>
          <a:p>
            <a:pPr indent="-110490" lvl="0" marL="285750" rtl="0" algn="l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rganic">
  <a:themeElements>
    <a:clrScheme name="Organic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2024-10-22T13:50:04Z</dcterms:created>
  <dc:creator>SWADITHA ANUP THOMAS</dc:creator>
</cp:coreProperties>
</file>